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3"/>
  </p:notesMasterIdLst>
  <p:sldIdLst>
    <p:sldId id="258" r:id="rId2"/>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77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08EBD77B-959D-4232-B7E4-A8C1DAD791E8}" type="datetimeFigureOut">
              <a:rPr lang="en-US" smtClean="0"/>
              <a:t>12/18/2024</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7BB65DC-8F76-459A-8386-742E6525C452}" type="slidenum">
              <a:rPr lang="en-US" smtClean="0"/>
              <a:t>‹#›</a:t>
            </a:fld>
            <a:endParaRPr lang="en-US"/>
          </a:p>
        </p:txBody>
      </p:sp>
    </p:spTree>
    <p:extLst>
      <p:ext uri="{BB962C8B-B14F-4D97-AF65-F5344CB8AC3E}">
        <p14:creationId xmlns:p14="http://schemas.microsoft.com/office/powerpoint/2010/main" val="305130752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71316" cy="6874935"/>
            <a:chOff x="-8466" y="-8468"/>
            <a:chExt cx="9171316" cy="6874935"/>
          </a:xfrm>
        </p:grpSpPr>
        <p:cxnSp>
          <p:nvCxnSpPr>
            <p:cNvPr id="28" name="Straight Connector 2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29" name="Straight Connector 2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30" name="Freeform 2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Freeform 3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2" name="Freeform 3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33" name="Freeform 3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4" name="Freeform 3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5" name="Freeform 3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36" name="Freeform 3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8" name="Freeform 1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4170242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29352382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09882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2706291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13536717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372815993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386900350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28382048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2072647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39C16C9-5E3F-4CE0-96E1-75776FD35E84}" type="datetimeFigureOut">
              <a:rPr lang="en-US" smtClean="0"/>
              <a:t>12/18/2024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21925265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39C16C9-5E3F-4CE0-96E1-75776FD35E8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26869513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39C16C9-5E3F-4CE0-96E1-75776FD35E84}" type="datetimeFigureOut">
              <a:rPr lang="en-US" smtClean="0"/>
              <a:t>12/18/2024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5413990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39C16C9-5E3F-4CE0-96E1-75776FD35E84}" type="datetimeFigureOut">
              <a:rPr lang="en-US" smtClean="0"/>
              <a:t>12/18/2024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6630381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9C16C9-5E3F-4CE0-96E1-75776FD35E84}" type="datetimeFigureOut">
              <a:rPr lang="en-US" smtClean="0"/>
              <a:t>12/18/2024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37955274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9C16C9-5E3F-4CE0-96E1-75776FD35E8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41816281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39C16C9-5E3F-4CE0-96E1-75776FD35E84}" type="datetimeFigureOut">
              <a:rPr lang="en-US" smtClean="0"/>
              <a:t>12/18/2024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34E14A8-BA04-46AB-BB58-CABC05F5757A}" type="slidenum">
              <a:rPr lang="en-US" smtClean="0"/>
              <a:t>‹#›</a:t>
            </a:fld>
            <a:endParaRPr lang="en-US"/>
          </a:p>
        </p:txBody>
      </p:sp>
    </p:spTree>
    <p:extLst>
      <p:ext uri="{BB962C8B-B14F-4D97-AF65-F5344CB8AC3E}">
        <p14:creationId xmlns:p14="http://schemas.microsoft.com/office/powerpoint/2010/main" val="2395913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71317" cy="6874935"/>
            <a:chOff x="-8467" y="-8468"/>
            <a:chExt cx="9171317"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70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accent1">
                  <a:alpha val="70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1">
                <a:lumMod val="75000"/>
                <a:alpha val="5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2">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94165"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2">
                <a:lumMod val="75000"/>
                <a:alpha val="8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8764"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lumMod val="75000"/>
                <a:alpha val="66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139C16C9-5E3F-4CE0-96E1-75776FD35E84}" type="datetimeFigureOut">
              <a:rPr lang="en-US" smtClean="0"/>
              <a:t>12/18/2024</a:t>
            </a:fld>
            <a:endParaRPr lang="en-US"/>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A34E14A8-BA04-46AB-BB58-CABC05F5757A}" type="slidenum">
              <a:rPr lang="en-US" smtClean="0"/>
              <a:t>‹#›</a:t>
            </a:fld>
            <a:endParaRPr lang="en-US"/>
          </a:p>
        </p:txBody>
      </p:sp>
    </p:spTree>
    <p:extLst>
      <p:ext uri="{BB962C8B-B14F-4D97-AF65-F5344CB8AC3E}">
        <p14:creationId xmlns:p14="http://schemas.microsoft.com/office/powerpoint/2010/main" val="253956043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1587829" y="42071"/>
            <a:ext cx="6347713" cy="854075"/>
          </a:xfrm>
        </p:spPr>
        <p:txBody>
          <a:bodyPr>
            <a:normAutofit/>
          </a:bodyPr>
          <a:lstStyle/>
          <a:p>
            <a:r>
              <a:rPr lang="en-US" b="1" dirty="0" smtClean="0">
                <a:solidFill>
                  <a:srgbClr val="0070C0"/>
                </a:solidFill>
              </a:rPr>
              <a:t>To Claim Attendance</a:t>
            </a:r>
            <a:endParaRPr lang="en-US" b="1" dirty="0">
              <a:solidFill>
                <a:srgbClr val="0070C0"/>
              </a:solidFill>
            </a:endParaRPr>
          </a:p>
        </p:txBody>
      </p:sp>
      <p:sp>
        <p:nvSpPr>
          <p:cNvPr id="4" name="TextBox 3"/>
          <p:cNvSpPr txBox="1"/>
          <p:nvPr/>
        </p:nvSpPr>
        <p:spPr>
          <a:xfrm>
            <a:off x="-4618" y="757337"/>
            <a:ext cx="4745567" cy="584775"/>
          </a:xfrm>
          <a:prstGeom prst="rect">
            <a:avLst/>
          </a:prstGeom>
          <a:noFill/>
        </p:spPr>
        <p:txBody>
          <a:bodyPr wrap="square" rtlCol="0">
            <a:spAutoFit/>
          </a:bodyPr>
          <a:lstStyle/>
          <a:p>
            <a:r>
              <a:rPr lang="en-US" sz="3200" b="1" dirty="0" smtClean="0"/>
              <a:t>Activity Date: </a:t>
            </a:r>
            <a:r>
              <a:rPr lang="en-US" sz="3200" b="1" dirty="0" smtClean="0">
                <a:solidFill>
                  <a:srgbClr val="FF0000"/>
                </a:solidFill>
              </a:rPr>
              <a:t>date</a:t>
            </a:r>
            <a:r>
              <a:rPr lang="en-US" sz="3200" b="1" dirty="0" smtClean="0"/>
              <a:t> </a:t>
            </a:r>
            <a:endParaRPr lang="en-US" sz="3200" b="1" dirty="0"/>
          </a:p>
        </p:txBody>
      </p:sp>
      <p:sp>
        <p:nvSpPr>
          <p:cNvPr id="6" name="TextBox 5"/>
          <p:cNvSpPr txBox="1"/>
          <p:nvPr/>
        </p:nvSpPr>
        <p:spPr>
          <a:xfrm>
            <a:off x="386056" y="2081727"/>
            <a:ext cx="6548144" cy="461665"/>
          </a:xfrm>
          <a:prstGeom prst="rect">
            <a:avLst/>
          </a:prstGeom>
          <a:noFill/>
        </p:spPr>
        <p:txBody>
          <a:bodyPr wrap="square" rtlCol="0">
            <a:spAutoFit/>
          </a:bodyPr>
          <a:lstStyle/>
          <a:p>
            <a:r>
              <a:rPr lang="en-US" sz="2400" b="1" dirty="0" smtClean="0"/>
              <a:t>Go to </a:t>
            </a:r>
            <a:r>
              <a:rPr lang="en-US" sz="2400" b="1" dirty="0" smtClean="0">
                <a:solidFill>
                  <a:srgbClr val="0070C0"/>
                </a:solidFill>
              </a:rPr>
              <a:t>NortonRSS.com </a:t>
            </a:r>
            <a:r>
              <a:rPr lang="en-US" sz="2400" b="1" dirty="0" smtClean="0"/>
              <a:t>or scan this QR code:</a:t>
            </a:r>
            <a:endParaRPr lang="en-US" sz="2400" b="1" dirty="0"/>
          </a:p>
        </p:txBody>
      </p:sp>
      <p:sp>
        <p:nvSpPr>
          <p:cNvPr id="7" name="TextBox 6"/>
          <p:cNvSpPr txBox="1"/>
          <p:nvPr/>
        </p:nvSpPr>
        <p:spPr>
          <a:xfrm>
            <a:off x="-30288" y="1447669"/>
            <a:ext cx="5736167" cy="584775"/>
          </a:xfrm>
          <a:prstGeom prst="rect">
            <a:avLst/>
          </a:prstGeom>
          <a:noFill/>
        </p:spPr>
        <p:txBody>
          <a:bodyPr wrap="square" rtlCol="0">
            <a:spAutoFit/>
          </a:bodyPr>
          <a:lstStyle/>
          <a:p>
            <a:r>
              <a:rPr lang="en-US" sz="3200" b="1" dirty="0" smtClean="0"/>
              <a:t>Activity Code: </a:t>
            </a:r>
            <a:r>
              <a:rPr lang="en-US" sz="3200" b="1" dirty="0" smtClean="0">
                <a:solidFill>
                  <a:srgbClr val="FF0000"/>
                </a:solidFill>
              </a:rPr>
              <a:t>code </a:t>
            </a:r>
            <a:endParaRPr lang="en-US" sz="3200" b="1" dirty="0">
              <a:solidFill>
                <a:srgbClr val="FF0000"/>
              </a:solidFill>
            </a:endParaRPr>
          </a:p>
        </p:txBody>
      </p:sp>
      <p:sp>
        <p:nvSpPr>
          <p:cNvPr id="8" name="Oval 7"/>
          <p:cNvSpPr/>
          <p:nvPr/>
        </p:nvSpPr>
        <p:spPr>
          <a:xfrm rot="485930">
            <a:off x="6544573" y="143709"/>
            <a:ext cx="2455666" cy="1030564"/>
          </a:xfrm>
          <a:prstGeom prst="ellipse">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solidFill>
                  <a:srgbClr val="0070C0"/>
                </a:solidFill>
              </a:rPr>
              <a:t>Code is valid for 14 days. </a:t>
            </a:r>
            <a:endParaRPr lang="en-US" sz="2000" b="1" dirty="0">
              <a:solidFill>
                <a:srgbClr val="0070C0"/>
              </a:solidFill>
            </a:endParaRPr>
          </a:p>
        </p:txBody>
      </p:sp>
      <p:sp>
        <p:nvSpPr>
          <p:cNvPr id="9" name="Rectangle 8"/>
          <p:cNvSpPr/>
          <p:nvPr/>
        </p:nvSpPr>
        <p:spPr>
          <a:xfrm>
            <a:off x="386056" y="2772058"/>
            <a:ext cx="7630742" cy="3354765"/>
          </a:xfrm>
          <a:prstGeom prst="rect">
            <a:avLst/>
          </a:prstGeom>
        </p:spPr>
        <p:txBody>
          <a:bodyPr wrap="square">
            <a:spAutoFit/>
          </a:bodyPr>
          <a:lstStyle/>
          <a:p>
            <a:r>
              <a:rPr lang="en-US" b="1" dirty="0" smtClean="0">
                <a:latin typeface="Calibri" panose="020F0502020204030204" pitchFamily="34" charset="0"/>
                <a:ea typeface="Calibri" panose="020F0502020204030204" pitchFamily="34" charset="0"/>
                <a:cs typeface="Arial" panose="020B0604020202020204" pitchFamily="34" charset="0"/>
              </a:rPr>
              <a:t>Physicians</a:t>
            </a:r>
          </a:p>
          <a:p>
            <a:r>
              <a:rPr lang="en-US" b="1" dirty="0" smtClean="0">
                <a:effectLst/>
                <a:latin typeface="Calibri" panose="020F0502020204030204" pitchFamily="34" charset="0"/>
                <a:ea typeface="Calibri" panose="020F0502020204030204" pitchFamily="34" charset="0"/>
                <a:cs typeface="Arial" panose="020B0604020202020204" pitchFamily="34" charset="0"/>
              </a:rPr>
              <a:t>Accreditation:</a:t>
            </a:r>
            <a:r>
              <a:rPr lang="en-US" dirty="0" smtClean="0">
                <a:effectLst/>
                <a:latin typeface="Calibri" panose="020F0502020204030204" pitchFamily="34" charset="0"/>
                <a:ea typeface="Calibri" panose="020F0502020204030204" pitchFamily="34" charset="0"/>
                <a:cs typeface="Arial" panose="020B0604020202020204" pitchFamily="34" charset="0"/>
              </a:rPr>
              <a:t> </a:t>
            </a:r>
            <a:r>
              <a:rPr lang="en-US" dirty="0">
                <a:latin typeface="Calibri" panose="020F0502020204030204" pitchFamily="34" charset="0"/>
                <a:ea typeface="Calibri" panose="020F0502020204030204" pitchFamily="34" charset="0"/>
                <a:cs typeface="Arial" panose="020B0604020202020204" pitchFamily="34" charset="0"/>
              </a:rPr>
              <a:t>This activity has been planned and implemented in accordance with the accreditation requirements and policies of the Accreditation Council for Continuing Medical Education through the joint providership of Norton Healthcare and </a:t>
            </a:r>
            <a:r>
              <a:rPr lang="en-US" b="1" i="1" u="sng" dirty="0">
                <a:solidFill>
                  <a:srgbClr val="FF0000"/>
                </a:solidFill>
                <a:latin typeface="Calibri" panose="020F0502020204030204" pitchFamily="34" charset="0"/>
                <a:ea typeface="Calibri" panose="020F0502020204030204" pitchFamily="34" charset="0"/>
                <a:cs typeface="Arial" panose="020B0604020202020204" pitchFamily="34" charset="0"/>
              </a:rPr>
              <a:t>add name of joint provider</a:t>
            </a:r>
            <a:r>
              <a:rPr lang="en-US" dirty="0">
                <a:latin typeface="Calibri" panose="020F0502020204030204" pitchFamily="34" charset="0"/>
                <a:ea typeface="Calibri" panose="020F0502020204030204" pitchFamily="34" charset="0"/>
                <a:cs typeface="Arial" panose="020B0604020202020204" pitchFamily="34" charset="0"/>
              </a:rPr>
              <a:t>.  Norton Healthcare is accredited by the Kentucky Medical Association to provide continuing medical education for physicians. </a:t>
            </a:r>
            <a:endParaRPr lang="en-US" dirty="0" smtClean="0">
              <a:latin typeface="Calibri" panose="020F0502020204030204" pitchFamily="34" charset="0"/>
              <a:ea typeface="Calibri" panose="020F0502020204030204" pitchFamily="34" charset="0"/>
              <a:cs typeface="Arial" panose="020B0604020202020204" pitchFamily="34" charset="0"/>
            </a:endParaRPr>
          </a:p>
          <a:p>
            <a:endParaRPr lang="en-US" dirty="0">
              <a:latin typeface="Calibri" panose="020F0502020204030204" pitchFamily="34" charset="0"/>
              <a:ea typeface="Calibri" panose="020F0502020204030204" pitchFamily="34" charset="0"/>
              <a:cs typeface="Arial" panose="020B0604020202020204" pitchFamily="34" charset="0"/>
            </a:endParaRPr>
          </a:p>
          <a:p>
            <a:r>
              <a:rPr lang="en-US" b="1" dirty="0" smtClean="0">
                <a:effectLst/>
                <a:latin typeface="Calibri" panose="020F0502020204030204" pitchFamily="34" charset="0"/>
                <a:ea typeface="Calibri" panose="020F0502020204030204" pitchFamily="34" charset="0"/>
                <a:cs typeface="Minion Pro"/>
              </a:rPr>
              <a:t>Designation: </a:t>
            </a:r>
            <a:r>
              <a:rPr lang="en-US" dirty="0" smtClean="0">
                <a:effectLst/>
                <a:latin typeface="Calibri" panose="020F0502020204030204" pitchFamily="34" charset="0"/>
                <a:ea typeface="Calibri" panose="020F0502020204030204" pitchFamily="34" charset="0"/>
                <a:cs typeface="Minion Pro"/>
              </a:rPr>
              <a:t>Norton Healthcare designates this</a:t>
            </a:r>
            <a:r>
              <a:rPr lang="en-US" b="1" dirty="0" smtClean="0">
                <a:effectLst/>
                <a:latin typeface="Calibri" panose="020F0502020204030204" pitchFamily="34" charset="0"/>
                <a:ea typeface="Calibri" panose="020F0502020204030204" pitchFamily="34" charset="0"/>
                <a:cs typeface="Minion Pro"/>
              </a:rPr>
              <a:t> </a:t>
            </a:r>
            <a:r>
              <a:rPr lang="en-US" dirty="0" smtClean="0">
                <a:effectLst/>
                <a:latin typeface="Calibri" panose="020F0502020204030204" pitchFamily="34" charset="0"/>
                <a:ea typeface="Calibri" panose="020F0502020204030204" pitchFamily="34" charset="0"/>
                <a:cs typeface="Minion Pro"/>
              </a:rPr>
              <a:t>live activity for a maximum of 1.00 </a:t>
            </a:r>
            <a:r>
              <a:rPr lang="en-US" i="1" dirty="0" smtClean="0">
                <a:effectLst/>
                <a:latin typeface="Calibri" panose="020F0502020204030204" pitchFamily="34" charset="0"/>
                <a:ea typeface="Calibri" panose="020F0502020204030204" pitchFamily="34" charset="0"/>
                <a:cs typeface="Minion Pro"/>
              </a:rPr>
              <a:t>AMA PRA Category 1 Credit</a:t>
            </a:r>
            <a:r>
              <a:rPr lang="en-US" dirty="0" smtClean="0">
                <a:effectLst/>
                <a:latin typeface="Calibri" panose="020F0502020204030204" pitchFamily="34" charset="0"/>
                <a:ea typeface="Calibri" panose="020F0502020204030204" pitchFamily="34" charset="0"/>
                <a:cs typeface="Minion Pro"/>
              </a:rPr>
              <a:t>(s) ™. Physicians should claim only the credit commensurate with the extent of their participation in the activity. </a:t>
            </a:r>
          </a:p>
          <a:p>
            <a:endParaRPr lang="en-US" sz="1400" dirty="0">
              <a:latin typeface="Calibri" panose="020F0502020204030204" pitchFamily="34" charset="0"/>
              <a:ea typeface="Calibri" panose="020F0502020204030204" pitchFamily="34" charset="0"/>
              <a:cs typeface="Times New Roman" panose="02020603050405020304" pitchFamily="18" charset="0"/>
            </a:endParaRPr>
          </a:p>
        </p:txBody>
      </p:sp>
      <p:pic>
        <p:nvPicPr>
          <p:cNvPr id="10" name="Picture 9"/>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781800" y="1272509"/>
            <a:ext cx="1380968" cy="1380968"/>
          </a:xfrm>
          <a:prstGeom prst="rect">
            <a:avLst/>
          </a:prstGeom>
        </p:spPr>
      </p:pic>
      <p:pic>
        <p:nvPicPr>
          <p:cNvPr id="11" name="Drawing 0" descr="9da676e04848e130c8cd712764b00846.png"/>
          <p:cNvPicPr/>
          <p:nvPr/>
        </p:nvPicPr>
        <p:blipFill>
          <a:blip r:embed="rId3">
            <a:extLst>
              <a:ext uri="{28A0092B-C50C-407E-A947-70E740481C1C}">
                <a14:useLocalDpi xmlns:a14="http://schemas.microsoft.com/office/drawing/2010/main" val="0"/>
              </a:ext>
            </a:extLst>
          </a:blip>
          <a:stretch>
            <a:fillRect/>
          </a:stretch>
        </p:blipFill>
        <p:spPr>
          <a:xfrm>
            <a:off x="597229" y="5893255"/>
            <a:ext cx="1981200" cy="704297"/>
          </a:xfrm>
          <a:prstGeom prst="rect">
            <a:avLst/>
          </a:prstGeom>
        </p:spPr>
      </p:pic>
      <p:pic>
        <p:nvPicPr>
          <p:cNvPr id="12" name="Picture 11"/>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4419600" y="5878144"/>
            <a:ext cx="1005574" cy="734520"/>
          </a:xfrm>
          <a:prstGeom prst="rect">
            <a:avLst/>
          </a:prstGeom>
        </p:spPr>
      </p:pic>
    </p:spTree>
    <p:extLst>
      <p:ext uri="{BB962C8B-B14F-4D97-AF65-F5344CB8AC3E}">
        <p14:creationId xmlns:p14="http://schemas.microsoft.com/office/powerpoint/2010/main" val="714020506"/>
      </p:ext>
    </p:extLst>
  </p:cSld>
  <p:clrMapOvr>
    <a:masterClrMapping/>
  </p:clrMapOvr>
  <mc:AlternateContent xmlns:mc="http://schemas.openxmlformats.org/markup-compatibility/2006" xmlns:p14="http://schemas.microsoft.com/office/powerpoint/2010/main">
    <mc:Choice Requires="p14">
      <p:transition spd="slow" p14:dur="2000" advTm="28523"/>
    </mc:Choice>
    <mc:Fallback xmlns="">
      <p:transition spd="slow" advTm="28523"/>
    </mc:Fallback>
  </mc:AlternateContent>
  <p:timing>
    <p:tnLst>
      <p:par>
        <p:cTn id="1" dur="indefinite" restart="never" nodeType="tmRoot"/>
      </p:par>
    </p:tnLst>
  </p:timing>
</p:sld>
</file>

<file path=ppt/theme/theme1.xml><?xml version="1.0" encoding="utf-8"?>
<a:theme xmlns:a="http://schemas.openxmlformats.org/drawingml/2006/main" name="Facet">
  <a:themeElements>
    <a:clrScheme name="Marquee">
      <a:dk1>
        <a:srgbClr val="000000"/>
      </a:dk1>
      <a:lt1>
        <a:sysClr val="window" lastClr="FFFFFF"/>
      </a:lt1>
      <a:dk2>
        <a:srgbClr val="5E5E5E"/>
      </a:dk2>
      <a:lt2>
        <a:srgbClr val="DDDDDD"/>
      </a:lt2>
      <a:accent1>
        <a:srgbClr val="418AB3"/>
      </a:accent1>
      <a:accent2>
        <a:srgbClr val="A6B727"/>
      </a:accent2>
      <a:accent3>
        <a:srgbClr val="F69200"/>
      </a:accent3>
      <a:accent4>
        <a:srgbClr val="838383"/>
      </a:accent4>
      <a:accent5>
        <a:srgbClr val="FEC306"/>
      </a:accent5>
      <a:accent6>
        <a:srgbClr val="DF5327"/>
      </a:accent6>
      <a:hlink>
        <a:srgbClr val="F59E00"/>
      </a:hlink>
      <a:folHlink>
        <a:srgbClr val="B2B2B2"/>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0B5AB586-D108-4FC1-8368-649FE654B89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350</TotalTime>
  <Words>122</Words>
  <Application>Microsoft Office PowerPoint</Application>
  <PresentationFormat>On-screen Show (4:3)</PresentationFormat>
  <Paragraphs>9</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Calibri</vt:lpstr>
      <vt:lpstr>Minion Pro</vt:lpstr>
      <vt:lpstr>Times New Roman</vt:lpstr>
      <vt:lpstr>Trebuchet MS</vt:lpstr>
      <vt:lpstr>Wingdings 3</vt:lpstr>
      <vt:lpstr>Facet</vt:lpstr>
      <vt:lpstr>To Claim Attendance</vt:lpstr>
    </vt:vector>
  </TitlesOfParts>
  <Company>Norton 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Faculty and Planner Disclosure</dc:title>
  <dc:creator>Garrison, Emily</dc:creator>
  <cp:lastModifiedBy>Busse, Karen</cp:lastModifiedBy>
  <cp:revision>37</cp:revision>
  <cp:lastPrinted>2018-01-11T15:49:18Z</cp:lastPrinted>
  <dcterms:created xsi:type="dcterms:W3CDTF">2016-02-03T19:28:43Z</dcterms:created>
  <dcterms:modified xsi:type="dcterms:W3CDTF">2024-12-18T19:06:14Z</dcterms:modified>
</cp:coreProperties>
</file>